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sldIdLst>
    <p:sldId id="280" r:id="rId4"/>
    <p:sldId id="293" r:id="rId5"/>
    <p:sldId id="282" r:id="rId6"/>
    <p:sldId id="260" r:id="rId7"/>
    <p:sldId id="284" r:id="rId8"/>
    <p:sldId id="262" r:id="rId9"/>
    <p:sldId id="332" r:id="rId10"/>
    <p:sldId id="266" r:id="rId11"/>
    <p:sldId id="285" r:id="rId12"/>
    <p:sldId id="323" r:id="rId13"/>
    <p:sldId id="322" r:id="rId14"/>
    <p:sldId id="343" r:id="rId15"/>
    <p:sldId id="344" r:id="rId16"/>
    <p:sldId id="345" r:id="rId17"/>
    <p:sldId id="324" r:id="rId18"/>
    <p:sldId id="346" r:id="rId19"/>
    <p:sldId id="287" r:id="rId20"/>
    <p:sldId id="319" r:id="rId21"/>
    <p:sldId id="320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  <p:cmAuthor id="2" name="XMAN PHLF" initials="XP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1"/>
    <p:restoredTop sz="93602"/>
  </p:normalViewPr>
  <p:slideViewPr>
    <p:cSldViewPr snapToGrid="0" snapToObjects="1">
      <p:cViewPr varScale="1">
        <p:scale>
          <a:sx n="76" d="100"/>
          <a:sy n="76" d="100"/>
        </p:scale>
        <p:origin x="45" y="4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09T17:44:10.408" idx="1">
    <p:pos x="4976" y="220"/>
    <p:text>全文，红框，图片形式，党徽等，十四五规划，brq论文</p:text>
  </p:cm>
</p:cmLst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3" Type="http://schemas.openxmlformats.org/officeDocument/2006/relationships/image" Target="../media/image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3660" y="177800"/>
            <a:ext cx="3547745" cy="926465"/>
            <a:chOff x="332" y="164"/>
            <a:chExt cx="5587" cy="1459"/>
          </a:xfrm>
        </p:grpSpPr>
        <p:pic>
          <p:nvPicPr>
            <p:cNvPr id="9" name="图片 8" descr="logo图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2" y="164"/>
              <a:ext cx="2630" cy="1336"/>
            </a:xfrm>
            <a:prstGeom prst="rect">
              <a:avLst/>
            </a:prstGeom>
          </p:spPr>
        </p:pic>
        <p:pic>
          <p:nvPicPr>
            <p:cNvPr id="10" name="图片 9" descr="Logo字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1249" r="22259"/>
            <a:stretch>
              <a:fillRect/>
            </a:stretch>
          </p:blipFill>
          <p:spPr>
            <a:xfrm>
              <a:off x="2173" y="463"/>
              <a:ext cx="3746" cy="1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73660" y="177800"/>
            <a:ext cx="3547745" cy="926465"/>
            <a:chOff x="332" y="164"/>
            <a:chExt cx="5587" cy="1459"/>
          </a:xfrm>
        </p:grpSpPr>
        <p:pic>
          <p:nvPicPr>
            <p:cNvPr id="2" name="图片 1" descr="logo图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2" y="164"/>
              <a:ext cx="2630" cy="1336"/>
            </a:xfrm>
            <a:prstGeom prst="rect">
              <a:avLst/>
            </a:prstGeom>
          </p:spPr>
        </p:pic>
        <p:pic>
          <p:nvPicPr>
            <p:cNvPr id="6" name="图片 5" descr="Logo字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1249" r="22259"/>
            <a:stretch>
              <a:fillRect/>
            </a:stretch>
          </p:blipFill>
          <p:spPr>
            <a:xfrm>
              <a:off x="2173" y="463"/>
              <a:ext cx="3746" cy="1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73660" y="177800"/>
            <a:ext cx="3547745" cy="926465"/>
            <a:chOff x="332" y="164"/>
            <a:chExt cx="5587" cy="1459"/>
          </a:xfrm>
        </p:grpSpPr>
        <p:pic>
          <p:nvPicPr>
            <p:cNvPr id="6" name="图片 5" descr="logo图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2" y="164"/>
              <a:ext cx="2630" cy="1336"/>
            </a:xfrm>
            <a:prstGeom prst="rect">
              <a:avLst/>
            </a:prstGeom>
          </p:spPr>
        </p:pic>
        <p:pic>
          <p:nvPicPr>
            <p:cNvPr id="8" name="图片 7" descr="Logo字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1249" r="22259"/>
            <a:stretch>
              <a:fillRect/>
            </a:stretch>
          </p:blipFill>
          <p:spPr>
            <a:xfrm>
              <a:off x="2173" y="463"/>
              <a:ext cx="3746" cy="1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73660" y="177800"/>
            <a:ext cx="3547745" cy="926465"/>
            <a:chOff x="332" y="164"/>
            <a:chExt cx="5587" cy="1459"/>
          </a:xfrm>
        </p:grpSpPr>
        <p:pic>
          <p:nvPicPr>
            <p:cNvPr id="14" name="图片 13" descr="logo图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2" y="164"/>
              <a:ext cx="2630" cy="1336"/>
            </a:xfrm>
            <a:prstGeom prst="rect">
              <a:avLst/>
            </a:prstGeom>
          </p:spPr>
        </p:pic>
        <p:pic>
          <p:nvPicPr>
            <p:cNvPr id="15" name="图片 14" descr="Logo字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1249" r="22259"/>
            <a:stretch>
              <a:fillRect/>
            </a:stretch>
          </p:blipFill>
          <p:spPr>
            <a:xfrm>
              <a:off x="2173" y="463"/>
              <a:ext cx="3746" cy="1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3660" y="177800"/>
            <a:ext cx="3547745" cy="926465"/>
            <a:chOff x="332" y="164"/>
            <a:chExt cx="5587" cy="1459"/>
          </a:xfrm>
        </p:grpSpPr>
        <p:pic>
          <p:nvPicPr>
            <p:cNvPr id="10" name="图片 9" descr="logo图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2" y="164"/>
              <a:ext cx="2630" cy="1336"/>
            </a:xfrm>
            <a:prstGeom prst="rect">
              <a:avLst/>
            </a:prstGeom>
          </p:spPr>
        </p:pic>
        <p:pic>
          <p:nvPicPr>
            <p:cNvPr id="12" name="图片 11" descr="Logo字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1249" r="22259"/>
            <a:stretch>
              <a:fillRect/>
            </a:stretch>
          </p:blipFill>
          <p:spPr>
            <a:xfrm>
              <a:off x="2173" y="463"/>
              <a:ext cx="3746" cy="1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3660" y="177800"/>
            <a:ext cx="3547745" cy="926465"/>
            <a:chOff x="332" y="164"/>
            <a:chExt cx="5587" cy="1459"/>
          </a:xfrm>
        </p:grpSpPr>
        <p:pic>
          <p:nvPicPr>
            <p:cNvPr id="9" name="图片 8" descr="logo图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2" y="164"/>
              <a:ext cx="2630" cy="1336"/>
            </a:xfrm>
            <a:prstGeom prst="rect">
              <a:avLst/>
            </a:prstGeom>
          </p:spPr>
        </p:pic>
        <p:pic>
          <p:nvPicPr>
            <p:cNvPr id="10" name="图片 9" descr="Logo字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1249" r="22259"/>
            <a:stretch>
              <a:fillRect/>
            </a:stretch>
          </p:blipFill>
          <p:spPr>
            <a:xfrm>
              <a:off x="2173" y="463"/>
              <a:ext cx="3746" cy="1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84455" y="177800"/>
            <a:ext cx="3547745" cy="926465"/>
            <a:chOff x="332" y="164"/>
            <a:chExt cx="5587" cy="1459"/>
          </a:xfrm>
        </p:grpSpPr>
        <p:pic>
          <p:nvPicPr>
            <p:cNvPr id="6" name="图片 5" descr="logo图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2" y="164"/>
              <a:ext cx="2630" cy="1336"/>
            </a:xfrm>
            <a:prstGeom prst="rect">
              <a:avLst/>
            </a:prstGeom>
          </p:spPr>
        </p:pic>
        <p:pic>
          <p:nvPicPr>
            <p:cNvPr id="7" name="图片 6" descr="Logo字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1249" r="22259"/>
            <a:stretch>
              <a:fillRect/>
            </a:stretch>
          </p:blipFill>
          <p:spPr>
            <a:xfrm>
              <a:off x="2173" y="463"/>
              <a:ext cx="3746" cy="1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3660" y="177800"/>
            <a:ext cx="3547745" cy="926465"/>
            <a:chOff x="332" y="164"/>
            <a:chExt cx="5587" cy="1459"/>
          </a:xfrm>
        </p:grpSpPr>
        <p:pic>
          <p:nvPicPr>
            <p:cNvPr id="2" name="图片 1" descr="logo图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2" y="164"/>
              <a:ext cx="2630" cy="1336"/>
            </a:xfrm>
            <a:prstGeom prst="rect">
              <a:avLst/>
            </a:prstGeom>
          </p:spPr>
        </p:pic>
        <p:pic>
          <p:nvPicPr>
            <p:cNvPr id="6" name="图片 5" descr="Logo字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1249" r="22259"/>
            <a:stretch>
              <a:fillRect/>
            </a:stretch>
          </p:blipFill>
          <p:spPr>
            <a:xfrm>
              <a:off x="2173" y="463"/>
              <a:ext cx="3746" cy="1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73660" y="177800"/>
            <a:ext cx="3547745" cy="926465"/>
            <a:chOff x="332" y="164"/>
            <a:chExt cx="5587" cy="1459"/>
          </a:xfrm>
        </p:grpSpPr>
        <p:pic>
          <p:nvPicPr>
            <p:cNvPr id="6" name="图片 5" descr="logo图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2" y="164"/>
              <a:ext cx="2630" cy="1336"/>
            </a:xfrm>
            <a:prstGeom prst="rect">
              <a:avLst/>
            </a:prstGeom>
          </p:spPr>
        </p:pic>
        <p:pic>
          <p:nvPicPr>
            <p:cNvPr id="7" name="图片 6" descr="Logo字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1249" r="22259"/>
            <a:stretch>
              <a:fillRect/>
            </a:stretch>
          </p:blipFill>
          <p:spPr>
            <a:xfrm>
              <a:off x="2173" y="463"/>
              <a:ext cx="3746" cy="1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1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9.xml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comments" Target="../comments/comment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102100" y="5129530"/>
            <a:ext cx="3885565" cy="549910"/>
          </a:xfrm>
          <a:noFill/>
          <a:ln>
            <a:noFill/>
          </a:ln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Segoe UI" panose="020B0502040204020203"/>
                <a:ea typeface="微软雅黑" panose="020B0503020204020204" pitchFamily="34" charset="-122"/>
              </a:rPr>
              <a:t>小组成员：</a:t>
            </a: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彭宁康</a:t>
            </a:r>
            <a:r>
              <a:rPr lang="en-US" altLang="zh-CN" sz="2000" b="1" kern="0" dirty="0">
                <a:solidFill>
                  <a:schemeClr val="accent1">
                    <a:lumMod val="75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  <a:latin typeface="Segoe UI" panose="020B0502040204020203"/>
                <a:sym typeface="+mn-ea"/>
              </a:rPr>
              <a:t>姚佳怡</a:t>
            </a:r>
            <a:r>
              <a:rPr lang="en-US" altLang="zh-CN" sz="2000" b="1" kern="0" dirty="0">
                <a:solidFill>
                  <a:schemeClr val="accent1">
                    <a:lumMod val="75000"/>
                  </a:schemeClr>
                </a:solidFill>
                <a:latin typeface="Segoe UI" panose="020B0502040204020203"/>
                <a:sym typeface="+mn-ea"/>
              </a:rPr>
              <a:t> </a:t>
            </a: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余前锋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104430" y="5831677"/>
            <a:ext cx="5881540" cy="508364"/>
          </a:xfrm>
        </p:spPr>
        <p:txBody>
          <a:bodyPr/>
          <a:lstStyle/>
          <a:p>
            <a:r>
              <a:rPr lang="en-US" altLang="zh-CN" dirty="0">
                <a:latin typeface="Segoe UI" panose="020B0502040204020203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Segoe UI" panose="020B0502040204020203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月</a:t>
            </a:r>
            <a:endParaRPr lang="en-US" altLang="zh-CN" dirty="0">
              <a:latin typeface="Segoe UI" panose="020B0502040204020203"/>
              <a:ea typeface="微软雅黑" panose="020B0503020204020204" pitchFamily="34" charset="-122"/>
            </a:endParaRPr>
          </a:p>
        </p:txBody>
      </p:sp>
      <p:pic>
        <p:nvPicPr>
          <p:cNvPr id="6" name="图片 5" descr="logo图(1)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8155" y="2254250"/>
            <a:ext cx="2518410" cy="1279525"/>
          </a:xfrm>
          <a:prstGeom prst="rect">
            <a:avLst/>
          </a:prstGeom>
        </p:spPr>
      </p:pic>
      <p:pic>
        <p:nvPicPr>
          <p:cNvPr id="7" name="图片 6" descr="Logo字(1)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915" r="23170"/>
          <a:stretch>
            <a:fillRect/>
          </a:stretch>
        </p:blipFill>
        <p:spPr>
          <a:xfrm>
            <a:off x="4780280" y="2510155"/>
            <a:ext cx="3575050" cy="1098550"/>
          </a:xfrm>
          <a:prstGeom prst="rect">
            <a:avLst/>
          </a:prstGeom>
        </p:spPr>
      </p:pic>
      <p:sp>
        <p:nvSpPr>
          <p:cNvPr id="8" name="文本占位符 1"/>
          <p:cNvSpPr>
            <a:spLocks noGrp="1"/>
          </p:cNvSpPr>
          <p:nvPr/>
        </p:nvSpPr>
        <p:spPr>
          <a:xfrm>
            <a:off x="0" y="3679190"/>
            <a:ext cx="12088495" cy="9378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/>
              <a:ea typeface="微软雅黑" panose="020B0503020204020204" pitchFamily="34" charset="-122"/>
            </a:endParaRPr>
          </a:p>
          <a:p>
            <a:endParaRPr lang="en-US" alt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/>
              <a:ea typeface="微软雅黑" panose="020B0503020204020204" pitchFamily="34" charset="-122"/>
            </a:endParaRPr>
          </a:p>
          <a:p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——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一种基于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图神经网络的药物设计交互辅助平台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/>
              <a:ea typeface="微软雅黑" panose="020B0503020204020204" pitchFamily="34" charset="-122"/>
            </a:endParaRPr>
          </a:p>
          <a:p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/>
              <a:ea typeface="微软雅黑" panose="020B0503020204020204" pitchFamily="34" charset="-122"/>
            </a:endParaRPr>
          </a:p>
          <a:p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59930" y="527685"/>
            <a:ext cx="3793490" cy="1281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读取蛋白质文件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图神经网络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索引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匹配度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  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-&gt;matrix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矩阵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四个评价指标（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power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offline  online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/>
          <p:cNvSpPr>
            <a:spLocks noGrp="1"/>
          </p:cNvSpPr>
          <p:nvPr/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THREE</a:t>
            </a:r>
            <a:r>
              <a:rPr kumimoji="1" lang="zh-CN" altLang="en-US" sz="1800" dirty="0"/>
              <a:t> 平台简介</a:t>
            </a:r>
            <a:endParaRPr kumimoji="1" lang="zh-CN" altLang="en-US" sz="1800" dirty="0"/>
          </a:p>
        </p:txBody>
      </p:sp>
      <p:sp>
        <p:nvSpPr>
          <p:cNvPr id="6" name="矩形 5"/>
          <p:cNvSpPr/>
          <p:nvPr/>
        </p:nvSpPr>
        <p:spPr>
          <a:xfrm>
            <a:off x="1163320" y="2388870"/>
            <a:ext cx="2331720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数据输入和预处理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logo图(1)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0213" y="2729737"/>
            <a:ext cx="2518410" cy="1279525"/>
          </a:xfrm>
          <a:prstGeom prst="rect">
            <a:avLst/>
          </a:prstGeom>
        </p:spPr>
      </p:pic>
      <p:pic>
        <p:nvPicPr>
          <p:cNvPr id="8" name="图片 7" descr="Logo字(1)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915" r="23170"/>
          <a:stretch>
            <a:fillRect/>
          </a:stretch>
        </p:blipFill>
        <p:spPr>
          <a:xfrm>
            <a:off x="4895250" y="2988499"/>
            <a:ext cx="3575050" cy="10985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62685" y="3410585"/>
            <a:ext cx="2332355" cy="767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图神经网络模型库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67554" y="5156394"/>
            <a:ext cx="2136249" cy="5650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关键组件和功能</a:t>
            </a:r>
            <a:endParaRPr lang="zh-CN" altLang="en-US" sz="20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686165" y="2326005"/>
            <a:ext cx="2449195" cy="66230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交互式可视化界面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86165" y="3396615"/>
            <a:ext cx="2426970" cy="6388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数据管理和协作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08390" y="4375150"/>
            <a:ext cx="2426970" cy="64389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API和集成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4715" y="2075180"/>
            <a:ext cx="2870835" cy="324802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56763" y="1916595"/>
            <a:ext cx="2907384" cy="374237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567" y="1377182"/>
            <a:ext cx="11062010" cy="444933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3955" y="4374515"/>
            <a:ext cx="2332355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药物筛选和优化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/>
          <p:cNvSpPr>
            <a:spLocks noGrp="1"/>
          </p:cNvSpPr>
          <p:nvPr/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THREE</a:t>
            </a:r>
            <a:r>
              <a:rPr kumimoji="1" lang="zh-CN" altLang="en-US" sz="1800" dirty="0"/>
              <a:t> 平台简介</a:t>
            </a:r>
            <a:endParaRPr kumimoji="1" lang="zh-CN" altLang="en-US" sz="1800" dirty="0"/>
          </a:p>
        </p:txBody>
      </p:sp>
      <p:sp>
        <p:nvSpPr>
          <p:cNvPr id="6" name="矩形 5"/>
          <p:cNvSpPr/>
          <p:nvPr/>
        </p:nvSpPr>
        <p:spPr>
          <a:xfrm>
            <a:off x="3392170" y="1202055"/>
            <a:ext cx="4090670" cy="667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数据输入和预处理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45840" y="5398135"/>
            <a:ext cx="4926330" cy="4914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格式转换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界面图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00045" y="2219325"/>
            <a:ext cx="59772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支持各种药物数据格式，如SMILES、InChI、MOL和SDF。（下拉选择）提供数据预处理功能，包括分子描述符计算、化学结构转换和数据清洗。</a:t>
            </a:r>
            <a:endParaRPr lang="zh-CN" altLang="en-US" sz="20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/>
          <p:cNvSpPr>
            <a:spLocks noGrp="1"/>
          </p:cNvSpPr>
          <p:nvPr/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THREE</a:t>
            </a:r>
            <a:r>
              <a:rPr kumimoji="1" lang="zh-CN" altLang="en-US" sz="1800" dirty="0"/>
              <a:t> 平台简介</a:t>
            </a:r>
            <a:endParaRPr kumimoji="1"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1522730" y="1427480"/>
            <a:ext cx="2332355" cy="7677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图神经网络模型库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02960" y="1428115"/>
            <a:ext cx="2332355" cy="7677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药物筛选和优化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>
            <a:stCxn id="9" idx="3"/>
          </p:cNvCxnSpPr>
          <p:nvPr/>
        </p:nvCxnSpPr>
        <p:spPr>
          <a:xfrm>
            <a:off x="3855085" y="1811655"/>
            <a:ext cx="2047875" cy="0"/>
          </a:xfrm>
          <a:prstGeom prst="straightConnector1">
            <a:avLst/>
          </a:prstGeom>
          <a:ln w="76200" cmpd="sng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882650" y="2575560"/>
            <a:ext cx="391731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0000"/>
              </a:lnSpc>
            </a:pP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平台提供预训练的图神经网络模型，如Graph Convolutional Networks (GCNs)、Graph Attention Networks (GATs) 和 Graph Isomorphism Networks (GINs)，以便在药物发现任务中使用。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平台支持自定义模型训练，允许用户上传自己的训练集，用于训练和优化模型。</a:t>
            </a:r>
            <a:endParaRPr lang="zh-CN" altLang="en-US" sz="20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69560" y="2720975"/>
            <a:ext cx="339852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0000"/>
              </a:lnSpc>
            </a:pP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利用图神经网络模型，实现药物筛选、药物靶点预测、ADME-Tox预测等功能。提供优化工具，包括分子对接、分子动力学模拟和QSAR建模，帮助研究者优化药物设计。</a:t>
            </a:r>
            <a:endParaRPr 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/>
          <p:cNvSpPr>
            <a:spLocks noGrp="1"/>
          </p:cNvSpPr>
          <p:nvPr/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THREE</a:t>
            </a:r>
            <a:r>
              <a:rPr kumimoji="1" lang="zh-CN" altLang="en-US" sz="1800" dirty="0"/>
              <a:t> 平台简介</a:t>
            </a:r>
            <a:endParaRPr kumimoji="1"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4929505" y="1189990"/>
            <a:ext cx="2332355" cy="767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交互式可视化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771900" y="2941320"/>
            <a:ext cx="50800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>
              <a:lnSpc>
                <a:spcPct val="120000"/>
              </a:lnSpc>
            </a:pP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提供直观的可视化界面，展示药物的化学结构、药效团和药物靶点的关系。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提供实时反馈功能，允许研究者调整分子结构并实时查看预测结果。</a:t>
            </a:r>
            <a:endParaRPr 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2895" y="2767965"/>
            <a:ext cx="1725295" cy="12915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放蛋白质以及蛋白质和配体结合动图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/>
          <p:cNvSpPr>
            <a:spLocks noGrp="1"/>
          </p:cNvSpPr>
          <p:nvPr/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THREE</a:t>
            </a:r>
            <a:r>
              <a:rPr kumimoji="1" lang="zh-CN" altLang="en-US" sz="1800" dirty="0"/>
              <a:t> 平台简介</a:t>
            </a:r>
            <a:endParaRPr kumimoji="1" lang="zh-CN" altLang="en-US" sz="1800" dirty="0"/>
          </a:p>
        </p:txBody>
      </p:sp>
      <p:sp>
        <p:nvSpPr>
          <p:cNvPr id="6" name="矩形 5"/>
          <p:cNvSpPr/>
          <p:nvPr/>
        </p:nvSpPr>
        <p:spPr>
          <a:xfrm>
            <a:off x="3392170" y="1202055"/>
            <a:ext cx="4090670" cy="667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数据管理和协作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91865" y="5397500"/>
            <a:ext cx="4926330" cy="4914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合作界面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00045" y="2219325"/>
            <a:ext cx="59772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20000"/>
              </a:lnSpc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支持用户创建、管理和分享药物项目。   （数据库的优化&lt;类似chatGPT&gt;）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支持多用户协作，允许团队成员共享数据和模型结果。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/>
          <p:cNvSpPr>
            <a:spLocks noGrp="1"/>
          </p:cNvSpPr>
          <p:nvPr/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THREE</a:t>
            </a:r>
            <a:r>
              <a:rPr kumimoji="1" lang="zh-CN" altLang="en-US" sz="1800" dirty="0"/>
              <a:t> 平台简介</a:t>
            </a: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0825" y="1756410"/>
            <a:ext cx="6699250" cy="334518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20345"/>
            <a:ext cx="6676390" cy="378523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9" name="组合 8"/>
          <p:cNvGrpSpPr/>
          <p:nvPr/>
        </p:nvGrpSpPr>
        <p:grpSpPr>
          <a:xfrm>
            <a:off x="6126480" y="3576955"/>
            <a:ext cx="7181850" cy="3854450"/>
            <a:chOff x="7204" y="4249"/>
            <a:chExt cx="11310" cy="607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4" y="4249"/>
              <a:ext cx="11310" cy="6070"/>
            </a:xfrm>
            <a:prstGeom prst="rect">
              <a:avLst/>
            </a:prstGeom>
          </p:spPr>
        </p:pic>
        <p:pic>
          <p:nvPicPr>
            <p:cNvPr id="8" name="拖动2">
              <a:hlinkClick r:id="" action="ppaction://media"/>
            </p:cNvPr>
            <p:cNvPicPr/>
            <p:nvPr>
              <a:videoFile r:link="rId4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8851" y="5266"/>
              <a:ext cx="8685" cy="5027"/>
            </a:xfrm>
            <a:prstGeom prst="rect">
              <a:avLst/>
            </a:prstGeom>
          </p:spPr>
        </p:pic>
      </p:grpSp>
      <p:pic>
        <p:nvPicPr>
          <p:cNvPr id="15" name="拖动1.2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98335" y="3239770"/>
            <a:ext cx="4888865" cy="3188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9157" y="3814572"/>
            <a:ext cx="5829300" cy="360045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835" y="5509387"/>
            <a:ext cx="5969000" cy="324485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515" y="3723005"/>
            <a:ext cx="7778750" cy="419163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6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>
                <p:cTn id="37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800" dirty="0">
                <a:sym typeface="+mn-ea"/>
              </a:rPr>
              <a:t>PART</a:t>
            </a:r>
            <a:r>
              <a:rPr kumimoji="1" lang="zh-CN" altLang="en-US" sz="1800" dirty="0">
                <a:sym typeface="+mn-ea"/>
              </a:rPr>
              <a:t> </a:t>
            </a:r>
            <a:r>
              <a:rPr kumimoji="1" lang="en-US" altLang="zh-CN" sz="1800" dirty="0">
                <a:sym typeface="+mn-ea"/>
              </a:rPr>
              <a:t>THREE</a:t>
            </a:r>
            <a:r>
              <a:rPr kumimoji="1" lang="zh-CN" altLang="en-US" sz="1800" dirty="0">
                <a:sym typeface="+mn-ea"/>
              </a:rPr>
              <a:t> 设计思路</a:t>
            </a:r>
            <a:endParaRPr kumimoji="1" lang="zh-CN" altLang="en-US" sz="1800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18999" y="1451960"/>
            <a:ext cx="3383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生物分子可视化</a:t>
            </a:r>
            <a:r>
              <a:rPr lang="zh-CN" altLang="en-US" sz="28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技术</a:t>
            </a:r>
            <a:endParaRPr lang="zh-CN" altLang="en-US" sz="2800" b="1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蛋白质分子对接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0580" y="890905"/>
            <a:ext cx="3615055" cy="2743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56890" y="2303145"/>
            <a:ext cx="5527040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意义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具体</a:t>
            </a:r>
            <a:endParaRPr lang="zh-CN" altLang="en-US" sz="20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图片 2" descr="1a8i_bind_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6850" r="16746"/>
          <a:stretch>
            <a:fillRect/>
          </a:stretch>
        </p:blipFill>
        <p:spPr>
          <a:xfrm>
            <a:off x="8428355" y="3916045"/>
            <a:ext cx="3659505" cy="25450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20185" y="311785"/>
            <a:ext cx="364363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发展潜力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74090" y="1130300"/>
            <a:ext cx="718883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目前借助这个平台，南京师范大学研究生</a:t>
            </a:r>
            <a:r>
              <a:rPr sz="2000" u="sng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张先锋</a:t>
            </a:r>
            <a:r>
              <a:rPr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取得了一些初步的研究成果，</a:t>
            </a:r>
            <a:r>
              <a:rPr 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助力医药研究发展</a:t>
            </a:r>
            <a:r>
              <a:rPr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。这说明我们的平台确实能够帮助科研人员进行相关的科研工作。</a:t>
            </a:r>
            <a:endParaRPr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FOUR</a:t>
            </a:r>
            <a:r>
              <a:rPr kumimoji="1" lang="zh-CN" altLang="en-US" sz="1800" dirty="0"/>
              <a:t> 发展潜力</a:t>
            </a:r>
            <a:endParaRPr kumimoji="1" lang="zh-CN" altLang="en-US" sz="1800" dirty="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64285" y="2421890"/>
            <a:ext cx="6407150" cy="4178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1262" y="2325441"/>
            <a:ext cx="11146606" cy="937764"/>
          </a:xfrm>
        </p:spPr>
        <p:txBody>
          <a:bodyPr/>
          <a:lstStyle/>
          <a:p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感谢聆听</a:t>
            </a:r>
            <a:endParaRPr lang="zh-CN" altLang="en-US" dirty="0"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1" name="文本占位符 4"/>
          <p:cNvSpPr>
            <a:spLocks noGrp="1"/>
          </p:cNvSpPr>
          <p:nvPr/>
        </p:nvSpPr>
        <p:spPr>
          <a:xfrm>
            <a:off x="3104430" y="583167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Segoe UI" panose="020B0502040204020203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Segoe UI" panose="020B0502040204020203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月</a:t>
            </a:r>
            <a:endParaRPr lang="en-US" altLang="zh-CN" dirty="0"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102100" y="5129530"/>
            <a:ext cx="3885565" cy="549910"/>
          </a:xfrm>
          <a:noFill/>
          <a:ln>
            <a:noFill/>
          </a:ln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Segoe UI" panose="020B0502040204020203"/>
                <a:ea typeface="微软雅黑" panose="020B0503020204020204" pitchFamily="34" charset="-122"/>
              </a:rPr>
              <a:t>小组成员：</a:t>
            </a: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彭宁康</a:t>
            </a:r>
            <a:r>
              <a:rPr lang="en-US" altLang="zh-CN" sz="2000" b="1" kern="0" dirty="0">
                <a:solidFill>
                  <a:schemeClr val="accent1">
                    <a:lumMod val="75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  <a:latin typeface="Segoe UI" panose="020B0502040204020203"/>
                <a:sym typeface="+mn-ea"/>
              </a:rPr>
              <a:t>姚佳怡</a:t>
            </a:r>
            <a:r>
              <a:rPr lang="en-US" altLang="zh-CN" sz="2000" b="1" kern="0" dirty="0">
                <a:solidFill>
                  <a:schemeClr val="accent1">
                    <a:lumMod val="75000"/>
                  </a:schemeClr>
                </a:solidFill>
                <a:latin typeface="Segoe UI" panose="020B0502040204020203"/>
                <a:sym typeface="+mn-ea"/>
              </a:rPr>
              <a:t> </a:t>
            </a: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余前锋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797534" y="1909012"/>
            <a:ext cx="4588044" cy="401052"/>
          </a:xfrm>
        </p:spPr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879475" y="4166054"/>
            <a:ext cx="1846774" cy="455476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时代要求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879474" y="4621530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ONE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3709277" y="4167221"/>
            <a:ext cx="1846774" cy="455476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3709277" y="462269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TWO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6539079" y="4167221"/>
            <a:ext cx="1846774" cy="455476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平台简介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6539079" y="462269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THREE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9368881" y="4167221"/>
            <a:ext cx="1846774" cy="455476"/>
          </a:xfrm>
        </p:spPr>
        <p:txBody>
          <a:bodyPr/>
          <a:lstStyle/>
          <a:p>
            <a:r>
              <a:rPr kumimoji="1"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发展潜力</a:t>
            </a:r>
            <a:endParaRPr kumimoji="1"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9368881" y="462269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FOUR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59789" y="5013504"/>
            <a:ext cx="1083718" cy="6075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00144" y="5016044"/>
            <a:ext cx="1083718" cy="6075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40499" y="5016044"/>
            <a:ext cx="1083718" cy="60756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782678" y="5016044"/>
            <a:ext cx="1083718" cy="607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时代要求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>
            <a:alphaModFix amt="37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339" t="13988" r="16208" b="13775"/>
          <a:stretch>
            <a:fillRect/>
          </a:stretch>
        </p:blipFill>
        <p:spPr>
          <a:xfrm>
            <a:off x="186690" y="-41910"/>
            <a:ext cx="10944225" cy="6899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习总书记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385" y="1110615"/>
            <a:ext cx="2690495" cy="2197735"/>
          </a:xfrm>
          <a:prstGeom prst="rect">
            <a:avLst/>
          </a:prstGeom>
        </p:spPr>
      </p:pic>
      <p:pic>
        <p:nvPicPr>
          <p:cNvPr id="4" name="图片 3" descr="二十大报告图片"/>
          <p:cNvPicPr>
            <a:picLocks noChangeAspect="1"/>
          </p:cNvPicPr>
          <p:nvPr/>
        </p:nvPicPr>
        <p:blipFill>
          <a:blip r:embed="rId3"/>
          <a:srcRect l="13175" r="13193"/>
          <a:stretch>
            <a:fillRect/>
          </a:stretch>
        </p:blipFill>
        <p:spPr>
          <a:xfrm>
            <a:off x="7660005" y="3618865"/>
            <a:ext cx="2682875" cy="2195830"/>
          </a:xfrm>
          <a:prstGeom prst="rect">
            <a:avLst/>
          </a:prstGeom>
        </p:spPr>
      </p:pic>
      <p:sp>
        <p:nvSpPr>
          <p:cNvPr id="7" name="文本占位符 1"/>
          <p:cNvSpPr>
            <a:spLocks noGrp="1"/>
          </p:cNvSpPr>
          <p:nvPr/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ONE</a:t>
            </a:r>
            <a:r>
              <a:rPr kumimoji="1" lang="zh-CN" altLang="en-US" sz="1800" dirty="0"/>
              <a:t> 时代要求</a:t>
            </a:r>
            <a:endParaRPr kumimoji="1" lang="zh-CN" altLang="en-US" sz="18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86690" y="1535430"/>
            <a:ext cx="6296660" cy="3636645"/>
            <a:chOff x="294" y="2418"/>
            <a:chExt cx="9916" cy="572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" y="2418"/>
              <a:ext cx="9916" cy="5727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6363" y="4149"/>
              <a:ext cx="3223" cy="289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768" y="4861"/>
              <a:ext cx="1819" cy="262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418" y="5546"/>
              <a:ext cx="1819" cy="262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65" y="1535430"/>
            <a:ext cx="6098540" cy="1000760"/>
          </a:xfrm>
          <a:prstGeom prst="rect">
            <a:avLst/>
          </a:prstGeom>
          <a:ln w="222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11587480" y="1664335"/>
            <a:ext cx="3098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86180" y="2238375"/>
            <a:ext cx="5898515" cy="4254026"/>
            <a:chOff x="-6348" y="2252"/>
            <a:chExt cx="9289" cy="6699"/>
          </a:xfrm>
        </p:grpSpPr>
        <p:grpSp>
          <p:nvGrpSpPr>
            <p:cNvPr id="2" name="组合 1"/>
            <p:cNvGrpSpPr/>
            <p:nvPr/>
          </p:nvGrpSpPr>
          <p:grpSpPr>
            <a:xfrm>
              <a:off x="-6348" y="2322"/>
              <a:ext cx="9289" cy="6629"/>
              <a:chOff x="2097" y="3710"/>
              <a:chExt cx="9289" cy="658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7" y="3710"/>
                <a:ext cx="9289" cy="6581"/>
              </a:xfrm>
              <a:prstGeom prst="rect">
                <a:avLst/>
              </a:prstGeom>
              <a:ln w="57150">
                <a:solidFill>
                  <a:srgbClr val="C00000"/>
                </a:solidFill>
              </a:ln>
            </p:spPr>
          </p:pic>
          <p:sp>
            <p:nvSpPr>
              <p:cNvPr id="11" name="矩形 10"/>
              <p:cNvSpPr/>
              <p:nvPr/>
            </p:nvSpPr>
            <p:spPr>
              <a:xfrm>
                <a:off x="3381" y="7135"/>
                <a:ext cx="1939" cy="353"/>
              </a:xfrm>
              <a:prstGeom prst="rect">
                <a:avLst/>
              </a:prstGeom>
              <a:noFill/>
              <a:ln w="28575" cmpd="sng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221" y="7488"/>
                <a:ext cx="2277" cy="320"/>
              </a:xfrm>
              <a:prstGeom prst="rect">
                <a:avLst/>
              </a:prstGeom>
              <a:noFill/>
              <a:ln w="28575" cmpd="sng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032" y="8540"/>
                <a:ext cx="1819" cy="262"/>
              </a:xfrm>
              <a:prstGeom prst="rect">
                <a:avLst/>
              </a:prstGeom>
              <a:noFill/>
              <a:ln w="28575" cmpd="sng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6348" y="2252"/>
              <a:ext cx="816" cy="9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项目背景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TWO</a:t>
            </a:r>
            <a:r>
              <a:rPr kumimoji="1" lang="zh-CN" altLang="en-US" sz="1800" dirty="0"/>
              <a:t> 项目背景</a:t>
            </a:r>
            <a:endParaRPr kumimoji="1" lang="zh-CN" altLang="en-US" sz="1800" dirty="0"/>
          </a:p>
        </p:txBody>
      </p:sp>
      <p:pic>
        <p:nvPicPr>
          <p:cNvPr id="3" name="图片 2" descr="神农尝百草图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115" y="1337945"/>
            <a:ext cx="2145030" cy="38906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08505" y="5442585"/>
            <a:ext cx="2508885" cy="570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神农尝百草</a:t>
            </a:r>
            <a:endParaRPr lang="zh-CN" altLang="en-US" sz="2400" b="1" kern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15" name="图片 14" descr="药物设计流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0" y="2430780"/>
            <a:ext cx="6062980" cy="279781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442450" y="3786505"/>
            <a:ext cx="905510" cy="431165"/>
          </a:xfrm>
          <a:prstGeom prst="ellipse">
            <a:avLst/>
          </a:prstGeom>
          <a:noFill/>
          <a:ln w="444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232775" y="3903345"/>
            <a:ext cx="905510" cy="431165"/>
          </a:xfrm>
          <a:prstGeom prst="ellipse">
            <a:avLst/>
          </a:prstGeom>
          <a:noFill/>
          <a:ln w="444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06000" y="1453515"/>
            <a:ext cx="1553210" cy="6701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耗资大！</a:t>
            </a:r>
            <a:endParaRPr lang="zh-CN" altLang="en-US" sz="3200" b="1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曲线连接符 19"/>
          <p:cNvCxnSpPr>
            <a:stCxn id="16" idx="0"/>
            <a:endCxn id="19" idx="2"/>
          </p:cNvCxnSpPr>
          <p:nvPr/>
        </p:nvCxnSpPr>
        <p:spPr>
          <a:xfrm rot="5400000" flipH="1" flipV="1">
            <a:off x="9457470" y="2561370"/>
            <a:ext cx="1662870" cy="787400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089775" y="1453515"/>
            <a:ext cx="1553845" cy="6701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周期长！</a:t>
            </a:r>
            <a:endParaRPr lang="zh-CN" altLang="en-US" sz="3200" b="1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2" name="曲线连接符 21"/>
          <p:cNvCxnSpPr/>
          <p:nvPr/>
        </p:nvCxnSpPr>
        <p:spPr>
          <a:xfrm rot="16200000" flipV="1">
            <a:off x="7386259" y="2604074"/>
            <a:ext cx="1779710" cy="818832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780020" y="5397123"/>
            <a:ext cx="250888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lt"/>
              </a:rPr>
              <a:t>药品研发流程图</a:t>
            </a:r>
            <a:r>
              <a:rPr lang="en-US" altLang="zh-CN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lt"/>
              </a:rPr>
              <a:t> </a:t>
            </a:r>
            <a:endParaRPr lang="en-US" altLang="zh-CN" sz="20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90650" y="6013450"/>
            <a:ext cx="1551305" cy="670120"/>
          </a:xfrm>
          <a:prstGeom prst="rect">
            <a:avLst/>
          </a:prstGeom>
          <a:noFill/>
          <a:ln w="28575" cmpd="dbl">
            <a:solidFill>
              <a:srgbClr val="C00000"/>
            </a:solidFill>
            <a:prstDash val="solid"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盲目性！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74110" y="6013450"/>
            <a:ext cx="1551305" cy="670120"/>
          </a:xfrm>
          <a:prstGeom prst="rect">
            <a:avLst/>
          </a:prstGeom>
          <a:noFill/>
          <a:ln w="28575" cmpd="dbl">
            <a:solidFill>
              <a:srgbClr val="C00000"/>
            </a:solidFill>
            <a:prstDash val="solid"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危险性！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animBg="1"/>
      <p:bldP spid="17" grpId="0" bldLvl="0" animBg="1"/>
      <p:bldP spid="17" grpId="1" animBg="1"/>
      <p:bldP spid="19" grpId="0" bldLvl="0" animBg="1"/>
      <p:bldP spid="19" grpId="1" animBg="1"/>
      <p:bldP spid="21" grpId="0" bldLvl="0" animBg="1"/>
      <p:bldP spid="21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/>
          <p:cNvSpPr>
            <a:spLocks noGrp="1"/>
          </p:cNvSpPr>
          <p:nvPr/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THREE</a:t>
            </a:r>
            <a:r>
              <a:rPr kumimoji="1" lang="zh-CN" altLang="en-US" sz="1800" dirty="0"/>
              <a:t> 平台简介</a:t>
            </a:r>
            <a:endParaRPr kumimoji="1" lang="zh-CN" altLang="en-US" sz="1800" dirty="0"/>
          </a:p>
        </p:txBody>
      </p:sp>
      <p:sp>
        <p:nvSpPr>
          <p:cNvPr id="7" name="文本框 6"/>
          <p:cNvSpPr txBox="1"/>
          <p:nvPr/>
        </p:nvSpPr>
        <p:spPr>
          <a:xfrm>
            <a:off x="1835785" y="1590040"/>
            <a:ext cx="599376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主要是辅助药物设计的发现和优化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以帮助科学家和研究者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更高效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地发现和设计新药物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 descr="药物设计流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5220" t="28280" r="40773" b="40763"/>
          <a:stretch>
            <a:fillRect/>
          </a:stretch>
        </p:blipFill>
        <p:spPr>
          <a:xfrm>
            <a:off x="1981200" y="2874645"/>
            <a:ext cx="4776470" cy="20066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47" h="1364">
                <a:moveTo>
                  <a:pt x="227" y="0"/>
                </a:moveTo>
                <a:lnTo>
                  <a:pt x="3020" y="0"/>
                </a:lnTo>
                <a:cubicBezTo>
                  <a:pt x="3145" y="0"/>
                  <a:pt x="3247" y="102"/>
                  <a:pt x="3247" y="227"/>
                </a:cubicBezTo>
                <a:lnTo>
                  <a:pt x="3247" y="1137"/>
                </a:lnTo>
                <a:cubicBezTo>
                  <a:pt x="3247" y="1262"/>
                  <a:pt x="3145" y="1364"/>
                  <a:pt x="3020" y="1364"/>
                </a:cubicBezTo>
                <a:lnTo>
                  <a:pt x="227" y="1364"/>
                </a:lnTo>
                <a:cubicBezTo>
                  <a:pt x="102" y="1364"/>
                  <a:pt x="0" y="1262"/>
                  <a:pt x="0" y="1137"/>
                </a:cubicBezTo>
                <a:lnTo>
                  <a:pt x="0" y="227"/>
                </a:lnTo>
                <a:cubicBezTo>
                  <a:pt x="0" y="102"/>
                  <a:pt x="102" y="0"/>
                  <a:pt x="227" y="0"/>
                </a:cubicBezTo>
                <a:close/>
              </a:path>
            </a:pathLst>
          </a:custGeom>
        </p:spPr>
      </p:pic>
      <p:grpSp>
        <p:nvGrpSpPr>
          <p:cNvPr id="14" name="组合 13"/>
          <p:cNvGrpSpPr/>
          <p:nvPr/>
        </p:nvGrpSpPr>
        <p:grpSpPr>
          <a:xfrm>
            <a:off x="7829550" y="1139190"/>
            <a:ext cx="1790700" cy="699770"/>
            <a:chOff x="12330" y="1794"/>
            <a:chExt cx="2820" cy="1102"/>
          </a:xfrm>
        </p:grpSpPr>
        <p:sp>
          <p:nvSpPr>
            <p:cNvPr id="6" name="圆角矩形 5"/>
            <p:cNvSpPr/>
            <p:nvPr/>
          </p:nvSpPr>
          <p:spPr>
            <a:xfrm>
              <a:off x="12330" y="1794"/>
              <a:ext cx="2727" cy="110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2330" y="1990"/>
              <a:ext cx="2820" cy="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kern="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蛋白质</a:t>
              </a:r>
              <a:r>
                <a:rPr lang="zh-CN" altLang="en-US" kern="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配体对接</a:t>
              </a:r>
              <a:endPara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" name="下箭头 2"/>
          <p:cNvSpPr/>
          <p:nvPr/>
        </p:nvSpPr>
        <p:spPr>
          <a:xfrm>
            <a:off x="8535670" y="1874520"/>
            <a:ext cx="319405" cy="87058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829550" y="2780665"/>
            <a:ext cx="3632835" cy="591820"/>
            <a:chOff x="11840" y="4268"/>
            <a:chExt cx="5721" cy="932"/>
          </a:xfrm>
        </p:grpSpPr>
        <p:sp>
          <p:nvSpPr>
            <p:cNvPr id="9" name="圆角矩形 8"/>
            <p:cNvSpPr/>
            <p:nvPr/>
          </p:nvSpPr>
          <p:spPr>
            <a:xfrm>
              <a:off x="11840" y="4268"/>
              <a:ext cx="2727" cy="9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2027" y="4371"/>
              <a:ext cx="5534" cy="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kern="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选择</a:t>
              </a:r>
              <a:r>
                <a:rPr lang="zh-CN" altLang="en-US" kern="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最佳配体</a:t>
              </a:r>
              <a:endPara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" name="下箭头 7"/>
          <p:cNvSpPr/>
          <p:nvPr/>
        </p:nvSpPr>
        <p:spPr>
          <a:xfrm>
            <a:off x="8535670" y="3481070"/>
            <a:ext cx="319405" cy="87058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29550" y="4459605"/>
            <a:ext cx="3580765" cy="568960"/>
            <a:chOff x="11821" y="7356"/>
            <a:chExt cx="5639" cy="896"/>
          </a:xfrm>
        </p:grpSpPr>
        <p:sp>
          <p:nvSpPr>
            <p:cNvPr id="11" name="圆角矩形 10"/>
            <p:cNvSpPr/>
            <p:nvPr/>
          </p:nvSpPr>
          <p:spPr>
            <a:xfrm>
              <a:off x="11821" y="7356"/>
              <a:ext cx="3236" cy="89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926" y="7449"/>
              <a:ext cx="5534" cy="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kern="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进一步研发成</a:t>
              </a:r>
              <a:r>
                <a:rPr lang="zh-CN" altLang="en-US" kern="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药品</a:t>
              </a:r>
              <a:endPara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800" dirty="0">
                <a:sym typeface="+mn-ea"/>
              </a:rPr>
              <a:t>PART</a:t>
            </a:r>
            <a:r>
              <a:rPr kumimoji="1" lang="zh-CN" altLang="en-US" sz="1800" dirty="0">
                <a:sym typeface="+mn-ea"/>
              </a:rPr>
              <a:t> </a:t>
            </a:r>
            <a:r>
              <a:rPr kumimoji="1" lang="en-US" altLang="zh-CN" sz="1800" dirty="0">
                <a:sym typeface="+mn-ea"/>
              </a:rPr>
              <a:t>THREE</a:t>
            </a:r>
            <a:r>
              <a:rPr kumimoji="1" lang="zh-CN" altLang="en-US" sz="1800" dirty="0">
                <a:sym typeface="+mn-ea"/>
              </a:rPr>
              <a:t> 设计思路</a:t>
            </a:r>
            <a:endParaRPr kumimoji="1" lang="zh-CN" altLang="en-US" sz="1800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79299" y="1128110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检索技术：基于结构的检索</a:t>
            </a:r>
            <a:endParaRPr lang="zh-CN" altLang="en-US" sz="2800" b="1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蛋白质分子对接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0580" y="890905"/>
            <a:ext cx="3615055" cy="2743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56890" y="1796415"/>
            <a:ext cx="552704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平台</a:t>
            </a:r>
            <a:r>
              <a:rPr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提供配体以及配体和蛋白质对接的图片，可以帮助研究人员更深入的了解蛋白质和配体之间的相互作用，进而优化配体分子的结构，有利于设计更具有活性的药物分子。</a:t>
            </a:r>
            <a:endParaRPr sz="20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图片 2" descr="1a8i_bind_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6850" r="16746"/>
          <a:stretch>
            <a:fillRect/>
          </a:stretch>
        </p:blipFill>
        <p:spPr>
          <a:xfrm>
            <a:off x="8428355" y="3916045"/>
            <a:ext cx="3659505" cy="2545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79520" y="3855720"/>
            <a:ext cx="99314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预测技术：根据对接姿势预测亲和力（图神经网络</a:t>
            </a:r>
            <a:r>
              <a:rPr lang="en-US" altLang="zh-CN" sz="28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&lt;</a:t>
            </a:r>
            <a:r>
              <a:rPr lang="zh-CN" altLang="en-US" sz="28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二部图</a:t>
            </a:r>
            <a:r>
              <a:rPr lang="en-US" altLang="zh-CN" sz="28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&gt;</a:t>
            </a:r>
            <a:r>
              <a:rPr lang="zh-CN" altLang="en-US" sz="2800" b="1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800" b="1" kern="0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56890" y="4377690"/>
            <a:ext cx="566610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08000" fontAlgn="auto">
              <a:lnSpc>
                <a:spcPct val="130000"/>
              </a:lnSpc>
              <a:spcBef>
                <a:spcPts val="600"/>
              </a:spcBef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得到亲和力预测的相关参数，可以帮助研究人员评价不同化合物的药效，并筛选出最有可能的药物候选，为药物发现和研发提供重要的参考和支持。</a:t>
            </a:r>
            <a:endParaRPr lang="zh-CN" altLang="en-US" sz="20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2148205" y="1263015"/>
            <a:ext cx="4014470" cy="4014470"/>
          </a:xfrm>
          <a:prstGeom prst="ellipse">
            <a:avLst/>
          </a:prstGeom>
          <a:pattFill prst="pct3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1809115" y="2637790"/>
            <a:ext cx="4255696" cy="1080000"/>
            <a:chOff x="4753" y="2973"/>
            <a:chExt cx="8405" cy="2133"/>
          </a:xfrm>
        </p:grpSpPr>
        <p:pic>
          <p:nvPicPr>
            <p:cNvPr id="5" name="图片 4" descr="logo图(1)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53" y="2973"/>
              <a:ext cx="3966" cy="2015"/>
            </a:xfrm>
            <a:prstGeom prst="rect">
              <a:avLst/>
            </a:prstGeom>
          </p:spPr>
        </p:pic>
        <p:pic>
          <p:nvPicPr>
            <p:cNvPr id="6" name="图片 5" descr="Logo字(1)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915" r="23170"/>
            <a:stretch>
              <a:fillRect/>
            </a:stretch>
          </p:blipFill>
          <p:spPr>
            <a:xfrm>
              <a:off x="7528" y="3376"/>
              <a:ext cx="5630" cy="1730"/>
            </a:xfrm>
            <a:prstGeom prst="rect">
              <a:avLst/>
            </a:prstGeom>
          </p:spPr>
        </p:pic>
      </p:grpSp>
      <p:sp>
        <p:nvSpPr>
          <p:cNvPr id="14" name="文本占位符 1"/>
          <p:cNvSpPr>
            <a:spLocks noGrp="1"/>
          </p:cNvSpPr>
          <p:nvPr/>
        </p:nvSpPr>
        <p:spPr>
          <a:xfrm>
            <a:off x="8691754" y="187748"/>
            <a:ext cx="3303395" cy="38946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THREE</a:t>
            </a:r>
            <a:r>
              <a:rPr kumimoji="1" lang="zh-CN" altLang="en-US" sz="1800" dirty="0"/>
              <a:t> 平台简介</a:t>
            </a:r>
            <a:endParaRPr kumimoji="1"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160,&quot;width&quot;:7522}"/>
</p:tagLst>
</file>

<file path=ppt/tags/tag2.xml><?xml version="1.0" encoding="utf-8"?>
<p:tagLst xmlns:p="http://schemas.openxmlformats.org/presentationml/2006/main">
  <p:tag name="KSO_WPP_MARK_KEY" val="be6d939d-4da8-4158-8950-1ca7a3767ba3"/>
  <p:tag name="COMMONDATA" val="eyJoZGlkIjoiMTY1ZjI0N2Q4Y2NmNWJiMmNlOTdjNTY0ZDlmOGM2NDkifQ=="/>
</p:tagLst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1401</Words>
  <Application>WPS 演示</Application>
  <PresentationFormat>宽屏</PresentationFormat>
  <Paragraphs>159</Paragraphs>
  <Slides>19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Segoe UI</vt:lpstr>
      <vt:lpstr>Arial Unicode MS</vt:lpstr>
      <vt:lpstr>Calibri</vt:lpstr>
      <vt:lpstr>Times New Roman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柠檬少侠</cp:lastModifiedBy>
  <cp:revision>89</cp:revision>
  <dcterms:created xsi:type="dcterms:W3CDTF">2015-08-18T02:51:00Z</dcterms:created>
  <dcterms:modified xsi:type="dcterms:W3CDTF">2023-04-14T13:39:51Z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D76C79B0CED84F26A547FCD1BDE34C6F</vt:lpwstr>
  </property>
  <property fmtid="{D5CDD505-2E9C-101B-9397-08002B2CF9AE}" pid="3" name="KSOProductBuildVer">
    <vt:lpwstr>2052-11.1.0.12302</vt:lpwstr>
  </property>
</Properties>
</file>